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1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8"/>
  </p:normalViewPr>
  <p:slideViewPr>
    <p:cSldViewPr snapToGrid="0" snapToObjects="1">
      <p:cViewPr varScale="1">
        <p:scale>
          <a:sx n="62" d="100"/>
          <a:sy n="62" d="100"/>
        </p:scale>
        <p:origin x="4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44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8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3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0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0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13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2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4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93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56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20565-18A9-B941-AD32-D60837801D75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BA10C09-93E6-4E46-A6B5-4C78836A523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1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3E9A-8DD1-F949-B083-08A80C6E5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9792" y="1001081"/>
            <a:ext cx="11860696" cy="2541431"/>
          </a:xfrm>
        </p:spPr>
        <p:txBody>
          <a:bodyPr/>
          <a:lstStyle/>
          <a:p>
            <a:r>
              <a:rPr lang="en-US" dirty="0"/>
              <a:t>Basics of shell programming</a:t>
            </a:r>
          </a:p>
        </p:txBody>
      </p:sp>
    </p:spTree>
    <p:extLst>
      <p:ext uri="{BB962C8B-B14F-4D97-AF65-F5344CB8AC3E}">
        <p14:creationId xmlns:p14="http://schemas.microsoft.com/office/powerpoint/2010/main" val="183776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61F4-4BE0-9E40-A630-D578A874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2139-4355-5844-892A-B1CF4AE4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STDERR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STDERR file descriptor is the one that the shell uses to handle error messages.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It is used to reference the standard error output.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STDERR will redirect all the error messages to the same place as STDOUT.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Hence, all error messages will go to the monitor by default.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871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0077-708B-E045-A099-60AD79E3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techniques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7FFB25-61E0-D549-B75F-FCB07165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462" y="2004250"/>
            <a:ext cx="6409508" cy="41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2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6ED08-7478-B348-BB72-96C6E20F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System-defined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0832-9BDA-5847-A05E-64B8C9482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They are variables that the Linux operating system creates and maintains.</a:t>
            </a:r>
          </a:p>
          <a:p>
            <a:r>
              <a:rPr lang="en-IN" dirty="0"/>
              <a:t>The command “$ set“ is used to display these variables.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4971C8-185F-C949-BE3C-EA141DD4F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374891"/>
              </p:ext>
            </p:extLst>
          </p:nvPr>
        </p:nvGraphicFramePr>
        <p:xfrm>
          <a:off x="3151445" y="3360717"/>
          <a:ext cx="6203542" cy="23787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54714">
                  <a:extLst>
                    <a:ext uri="{9D8B030D-6E8A-4147-A177-3AD203B41FA5}">
                      <a16:colId xmlns:a16="http://schemas.microsoft.com/office/drawing/2014/main" val="3436390580"/>
                    </a:ext>
                  </a:extLst>
                </a:gridCol>
                <a:gridCol w="3048828">
                  <a:extLst>
                    <a:ext uri="{9D8B030D-6E8A-4147-A177-3AD203B41FA5}">
                      <a16:colId xmlns:a16="http://schemas.microsoft.com/office/drawing/2014/main" val="2234091827"/>
                    </a:ext>
                  </a:extLst>
                </a:gridCol>
              </a:tblGrid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System Defined Variables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Meaning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074339274"/>
                  </a:ext>
                </a:extLst>
              </a:tr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BASH=/bin/bash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Shell Name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719789491"/>
                  </a:ext>
                </a:extLst>
              </a:tr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BASH_VERSION=4.1.2(1)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Bash Version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29828679"/>
                  </a:ext>
                </a:extLst>
              </a:tr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COLUMNS=80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No. of columns for the screen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510900319"/>
                  </a:ext>
                </a:extLst>
              </a:tr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HOME=/home/apjtech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Home Directory of the User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478723171"/>
                  </a:ext>
                </a:extLst>
              </a:tr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LINES=25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No. of columns for the screen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508821774"/>
                  </a:ext>
                </a:extLst>
              </a:tr>
              <a:tr h="3398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LOGNAME=APJTECH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Logging name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4185055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39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A208-D39A-A046-9E62-3FBBDACD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User-defined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9169-74BD-D04C-BB66-D011656C0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They are the variables that the users define. </a:t>
            </a:r>
          </a:p>
          <a:p>
            <a:r>
              <a:rPr lang="en-IN" dirty="0"/>
              <a:t>The shell script allows the programmers to define their unique set of variables.</a:t>
            </a:r>
          </a:p>
          <a:p>
            <a:r>
              <a:rPr lang="en-IN" dirty="0"/>
              <a:t>They are used for storing data temporarily and using it throughout the script.</a:t>
            </a:r>
          </a:p>
          <a:p>
            <a:r>
              <a:rPr lang="en-IN" dirty="0"/>
              <a:t>They can be a text string of maximum: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20 Letters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20 Digits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dirty="0"/>
              <a:t>An underscore character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41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960A2-E783-3A4F-9792-38BD9ACF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F0AC-3EEC-C44A-BF8A-E1720F79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Users can define a variable using the ‘=’ operator, followed by assigning a value to a variable name. </a:t>
            </a:r>
          </a:p>
          <a:p>
            <a:r>
              <a:rPr lang="en-IN" dirty="0"/>
              <a:t>A variable name refers to a series of alphanumeric characters that start with '_' or a letter.</a:t>
            </a:r>
          </a:p>
          <a:p>
            <a:r>
              <a:rPr lang="en-IN" dirty="0"/>
              <a:t> The shell script treats all variables as text strings unless the user specifies them to be treated as numeric.</a:t>
            </a:r>
          </a:p>
          <a:p>
            <a:r>
              <a:rPr lang="en-IN" dirty="0"/>
              <a:t>In case the user needs to include spaces in-between values, they can surround it by double-quotes.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A9628-1068-1446-8ADB-AA3612830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define a variable?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F94CB5-028F-BF44-973C-846F4B48B29D}"/>
              </a:ext>
            </a:extLst>
          </p:cNvPr>
          <p:cNvSpPr/>
          <p:nvPr/>
        </p:nvSpPr>
        <p:spPr>
          <a:xfrm>
            <a:off x="1451579" y="2588821"/>
            <a:ext cx="3277589" cy="1816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0BCC5D-E7AB-A649-9086-712973E45B46}"/>
              </a:ext>
            </a:extLst>
          </p:cNvPr>
          <p:cNvSpPr/>
          <p:nvPr/>
        </p:nvSpPr>
        <p:spPr>
          <a:xfrm>
            <a:off x="6151419" y="2588820"/>
            <a:ext cx="4903436" cy="18169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88739-78C7-DE4A-978F-9780342DF793}"/>
              </a:ext>
            </a:extLst>
          </p:cNvPr>
          <p:cNvSpPr txBox="1"/>
          <p:nvPr/>
        </p:nvSpPr>
        <p:spPr>
          <a:xfrm>
            <a:off x="1589539" y="2758618"/>
            <a:ext cx="30016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=greetings</a:t>
            </a:r>
          </a:p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mycount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A9381-32EA-E24F-955B-659F2E29FA4D}"/>
              </a:ext>
            </a:extLst>
          </p:cNvPr>
          <p:cNvSpPr txBox="1"/>
          <p:nvPr/>
        </p:nvSpPr>
        <p:spPr>
          <a:xfrm>
            <a:off x="6151419" y="3112561"/>
            <a:ext cx="4903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myvar1=”greetings all!”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15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81FA-2570-504A-8CDD-6F70908F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363E-3010-4B49-A2BF-B16263AC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shell script de-references a variable name by adding the prefix '$.’ </a:t>
            </a:r>
          </a:p>
          <a:p>
            <a:r>
              <a:rPr lang="en-IN" dirty="0"/>
              <a:t>To print the variable's value, use the 'echo' command.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0730B9-7015-9640-AA4D-63DE780656F3}"/>
              </a:ext>
            </a:extLst>
          </p:cNvPr>
          <p:cNvSpPr/>
          <p:nvPr/>
        </p:nvSpPr>
        <p:spPr>
          <a:xfrm>
            <a:off x="3004457" y="3364413"/>
            <a:ext cx="4833257" cy="2101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21AC0-BE75-584F-A2DD-6FA1D5C1E1E8}"/>
              </a:ext>
            </a:extLst>
          </p:cNvPr>
          <p:cNvSpPr txBox="1"/>
          <p:nvPr/>
        </p:nvSpPr>
        <p:spPr>
          <a:xfrm>
            <a:off x="3598223" y="3799826"/>
            <a:ext cx="423949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$</a:t>
            </a:r>
            <a:r>
              <a:rPr lang="en-US" sz="2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2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B640-42EF-714D-8F95-840E62A3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324BD-4AC0-E84E-B555-CF6ED5E5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there is the ‘expr’ command, the script will treat the variable as a numeric value. </a:t>
            </a:r>
          </a:p>
          <a:p>
            <a:r>
              <a:rPr lang="en-IN" dirty="0"/>
              <a:t>In case the variable is not followed by a space, surround it with spaces.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C0EB33-5043-9F47-B570-B6581B58AE3F}"/>
              </a:ext>
            </a:extLst>
          </p:cNvPr>
          <p:cNvSpPr/>
          <p:nvPr/>
        </p:nvSpPr>
        <p:spPr>
          <a:xfrm>
            <a:off x="1451579" y="3289465"/>
            <a:ext cx="4022946" cy="2176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D01DD2-3C70-B945-B463-3871722BF673}"/>
              </a:ext>
            </a:extLst>
          </p:cNvPr>
          <p:cNvSpPr/>
          <p:nvPr/>
        </p:nvSpPr>
        <p:spPr>
          <a:xfrm>
            <a:off x="7031908" y="3289465"/>
            <a:ext cx="4022946" cy="2176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67300-4CD1-CE41-87CC-9478135F7670}"/>
              </a:ext>
            </a:extLst>
          </p:cNvPr>
          <p:cNvSpPr txBox="1"/>
          <p:nvPr/>
        </p:nvSpPr>
        <p:spPr>
          <a:xfrm>
            <a:off x="1641586" y="3823907"/>
            <a:ext cx="38329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expr $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mycount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+ 2</a:t>
            </a:r>
          </a:p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70C0A-8E44-C540-B50A-7D3CF3981164}"/>
              </a:ext>
            </a:extLst>
          </p:cNvPr>
          <p:cNvSpPr txBox="1"/>
          <p:nvPr/>
        </p:nvSpPr>
        <p:spPr>
          <a:xfrm>
            <a:off x="7232394" y="3823907"/>
            <a:ext cx="36219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${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endParaRPr lang="en-IN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greetingsss</a:t>
            </a:r>
            <a:endParaRPr lang="en-IN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3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452B-ACF2-8646-AD2F-D7560DD2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a variable?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B437-0FEB-C844-AED7-9CB3E5D47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Special characters, for example, ‘$’ retain their meaning in double-quotes. </a:t>
            </a:r>
          </a:p>
          <a:p>
            <a:r>
              <a:rPr lang="en-IN" dirty="0"/>
              <a:t>Single quotes can be used if you want to treat special characters in their literal sense. </a:t>
            </a: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A03B515-8459-B841-ABD5-000FE43C1E6E}"/>
              </a:ext>
            </a:extLst>
          </p:cNvPr>
          <p:cNvSpPr/>
          <p:nvPr/>
        </p:nvSpPr>
        <p:spPr>
          <a:xfrm>
            <a:off x="1451579" y="3289465"/>
            <a:ext cx="4022946" cy="2176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18E13F-1234-3B41-9391-948A896C54E3}"/>
              </a:ext>
            </a:extLst>
          </p:cNvPr>
          <p:cNvSpPr/>
          <p:nvPr/>
        </p:nvSpPr>
        <p:spPr>
          <a:xfrm>
            <a:off x="7031908" y="3289465"/>
            <a:ext cx="4022946" cy="2176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6025F-8CC8-8845-807D-71145ABA59F8}"/>
              </a:ext>
            </a:extLst>
          </p:cNvPr>
          <p:cNvSpPr txBox="1"/>
          <p:nvPr/>
        </p:nvSpPr>
        <p:spPr>
          <a:xfrm>
            <a:off x="1836131" y="3412332"/>
            <a:ext cx="34675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myvar2=”$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everyone!”</a:t>
            </a:r>
          </a:p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$myvar2</a:t>
            </a:r>
          </a:p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greetings everyone!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21D45-22E9-894B-B0B3-52E2BA3E89D4}"/>
              </a:ext>
            </a:extLst>
          </p:cNvPr>
          <p:cNvSpPr txBox="1"/>
          <p:nvPr/>
        </p:nvSpPr>
        <p:spPr>
          <a:xfrm>
            <a:off x="7492257" y="3454575"/>
            <a:ext cx="35625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myvar3=’$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everyone!’</a:t>
            </a:r>
          </a:p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echo $myvar3</a:t>
            </a:r>
          </a:p>
          <a:p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IN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IN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everyone!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6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EAAA1-F648-CA44-B133-5D8C08D1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A5F0-E83A-8641-8070-5CD28FF3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Kernel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The computer program that forms the core of your computer's operating system.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It is responsible for managing the following resources: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File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I/O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Memory management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1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8544-66C4-0642-B061-C0DBCBACF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CC0B1-62BF-D24D-B3AC-DC7B8E15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Shell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It plays the role of converting the human-readable commands from the user to kernel language.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There are two classifications of shell: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Command-Line Shell: </a:t>
            </a:r>
            <a:r>
              <a:rPr lang="en-US" dirty="0"/>
              <a:t>Users can access this shell through a command-line interface.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/>
              <a:t>Graphical shell:</a:t>
            </a:r>
            <a:r>
              <a:rPr lang="en-IN" dirty="0"/>
              <a:t> Users can manipulate programs using a graphical user interface (GUI) through this shell.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D09A-D82A-6344-BDE6-C4666FF4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FF11BA-B7AF-174F-BF37-188B667E7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869" y="1946519"/>
            <a:ext cx="7522694" cy="423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3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E3E9-A32E-034B-A015-A45BF705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(GUI)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60FB5D-FC9A-CF4E-B534-F23D67CCE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633" y="1948622"/>
            <a:ext cx="7287165" cy="41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2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1CC2-1B60-6C40-8D00-DC86C580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shell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C4DE9-196F-9848-8DD8-D00C18455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Shells are interactive, and they execute commands after accepting them as input from the user. </a:t>
            </a:r>
          </a:p>
          <a:p>
            <a:r>
              <a:rPr lang="en-IN" dirty="0"/>
              <a:t>The files which contain commands as inputs in a file are known as shell programs or shell scripts. </a:t>
            </a:r>
          </a:p>
          <a:p>
            <a:r>
              <a:rPr lang="en-IN" dirty="0"/>
              <a:t>A shell program, sometimes referred to as a shell script, is simply a program constructed of shell commands. </a:t>
            </a:r>
          </a:p>
          <a:p>
            <a:r>
              <a:rPr lang="en-IN" dirty="0"/>
              <a:t>The shell scripts have a similar syntax to other programming languages.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6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0B74-8452-0949-969A-07C6184D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shell scripts?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192B7-506A-A34F-B8B8-9B24A0764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shell scripts is much quicker</a:t>
            </a:r>
          </a:p>
          <a:p>
            <a:r>
              <a:rPr lang="en-US" dirty="0"/>
              <a:t>Quick start</a:t>
            </a:r>
          </a:p>
          <a:p>
            <a:pPr fontAlgn="base"/>
            <a:r>
              <a:rPr lang="en-IN" dirty="0"/>
              <a:t>To avoid repetitive work and automation</a:t>
            </a:r>
          </a:p>
          <a:p>
            <a:pPr fontAlgn="base"/>
            <a:r>
              <a:rPr lang="en-IN" dirty="0"/>
              <a:t>System admins use shell scripting for routine backups</a:t>
            </a:r>
          </a:p>
          <a:p>
            <a:pPr fontAlgn="base"/>
            <a:r>
              <a:rPr lang="en-IN" dirty="0"/>
              <a:t>System monitoring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128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1A42-9273-D341-A119-7AC82C1A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937DB-1E9A-0B4A-BF1A-593667A5A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STDIN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The STDIN file descriptor is used to reference standard inputs to the shell.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The input redirect signal (&lt;) commands the shell to replace the file referenced in the redirection with the standard file descriptor.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It will retrieve the file's data, just like the user would have typed on the keyboard.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9167-1B80-4C4C-862D-648147A5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6382-5785-8E4B-86D6-C3DAC60EF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STDOUT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The STDOUT file descriptor is used for referencing the standard output in the shell.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The standard output for a terminal interface is the terminal monitor. 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The STDOUT file descriptor receives outputs from most bash commands by default.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 However, programmers can change redirect the output by using output redirection.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37789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{A32CF350-4DEB-B443-832B-5275A1D7FEAE}tf10001119</Template>
  <TotalTime>0</TotalTime>
  <Words>776</Words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Wingdings</vt:lpstr>
      <vt:lpstr>Gallery</vt:lpstr>
      <vt:lpstr>Basics of shell programming</vt:lpstr>
      <vt:lpstr>introduction</vt:lpstr>
      <vt:lpstr>introduction</vt:lpstr>
      <vt:lpstr>Command line interface</vt:lpstr>
      <vt:lpstr>Graphical (GUI) interface</vt:lpstr>
      <vt:lpstr>What is shell programming?</vt:lpstr>
      <vt:lpstr>Why shell scripts?</vt:lpstr>
      <vt:lpstr>Input/output techniques</vt:lpstr>
      <vt:lpstr>Input/output techniques</vt:lpstr>
      <vt:lpstr>Input/output techniques</vt:lpstr>
      <vt:lpstr>Input/output techniques</vt:lpstr>
      <vt:lpstr>System-defined variables</vt:lpstr>
      <vt:lpstr>User-defined variables</vt:lpstr>
      <vt:lpstr>How to define a variable?</vt:lpstr>
      <vt:lpstr>How to define a variable?</vt:lpstr>
      <vt:lpstr>How to Access a variable?</vt:lpstr>
      <vt:lpstr>How to Access a variable?</vt:lpstr>
      <vt:lpstr>How to Access a variable?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2020-09-19T10:07:10Z</dcterms:created>
  <dcterms:modified xsi:type="dcterms:W3CDTF">2020-09-19T12:51:33Z</dcterms:modified>
</cp:coreProperties>
</file>